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8404800" cy="32918400"/>
  <p:notesSz cx="6858000" cy="9144000"/>
  <p:defaultTextStyle>
    <a:defPPr>
      <a:defRPr lang="en-US"/>
    </a:defPPr>
    <a:lvl1pPr algn="l" defTabSz="1566863" rtl="0" fontAlgn="base">
      <a:spcBef>
        <a:spcPct val="0"/>
      </a:spcBef>
      <a:spcAft>
        <a:spcPct val="0"/>
      </a:spcAft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1566863" indent="-1109663" algn="l" defTabSz="1566863" rtl="0" fontAlgn="base">
      <a:spcBef>
        <a:spcPct val="0"/>
      </a:spcBef>
      <a:spcAft>
        <a:spcPct val="0"/>
      </a:spcAft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2pPr>
    <a:lvl3pPr marL="3133725" indent="-2219325" algn="l" defTabSz="1566863" rtl="0" fontAlgn="base">
      <a:spcBef>
        <a:spcPct val="0"/>
      </a:spcBef>
      <a:spcAft>
        <a:spcPct val="0"/>
      </a:spcAft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3pPr>
    <a:lvl4pPr marL="4702175" indent="-3330575" algn="l" defTabSz="1566863" rtl="0" fontAlgn="base">
      <a:spcBef>
        <a:spcPct val="0"/>
      </a:spcBef>
      <a:spcAft>
        <a:spcPct val="0"/>
      </a:spcAft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4pPr>
    <a:lvl5pPr marL="6269038" indent="-4440238" algn="l" defTabSz="1566863" rtl="0" fontAlgn="base">
      <a:spcBef>
        <a:spcPct val="0"/>
      </a:spcBef>
      <a:spcAft>
        <a:spcPct val="0"/>
      </a:spcAft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5pPr>
    <a:lvl6pPr marL="2286000" algn="l" defTabSz="457200" rtl="0" eaLnBrk="1" latinLnBrk="0" hangingPunct="1"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6pPr>
    <a:lvl7pPr marL="2743200" algn="l" defTabSz="457200" rtl="0" eaLnBrk="1" latinLnBrk="0" hangingPunct="1"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7pPr>
    <a:lvl8pPr marL="3200400" algn="l" defTabSz="457200" rtl="0" eaLnBrk="1" latinLnBrk="0" hangingPunct="1"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8pPr>
    <a:lvl9pPr marL="3657600" algn="l" defTabSz="457200" rtl="0" eaLnBrk="1" latinLnBrk="0" hangingPunct="1">
      <a:defRPr sz="6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vin McGow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62A1C"/>
    <a:srgbClr val="DDDDDD"/>
    <a:srgbClr val="8B0039"/>
    <a:srgbClr val="80FF00"/>
    <a:srgbClr val="000000"/>
    <a:srgbClr val="FFFFCA"/>
    <a:srgbClr val="961812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8493" autoAdjust="0"/>
  </p:normalViewPr>
  <p:slideViewPr>
    <p:cSldViewPr snapToObjects="1">
      <p:cViewPr>
        <p:scale>
          <a:sx n="100" d="100"/>
          <a:sy n="100" d="100"/>
        </p:scale>
        <p:origin x="12992" y="-304"/>
      </p:cViewPr>
      <p:guideLst>
        <p:guide orient="horz" pos="10368"/>
        <p:guide pos="12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commentAuthors" Target="commentAuthors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3C0B372-56FC-6540-824C-DF90686C8373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685800"/>
            <a:ext cx="4000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12382D3-5D87-A547-BA8B-B031241071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93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428750" y="685800"/>
            <a:ext cx="40005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0F2D36-E419-4E42-A47A-02EA31654FE5}" type="slidenum">
              <a:rPr lang="en-US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0226045"/>
            <a:ext cx="3264408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18653760"/>
            <a:ext cx="2688336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4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69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4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39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CCE50B-1778-6D4B-86FC-C6B7A5EAE972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C7819E-2829-EB49-B9E2-9039075A52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DBD6A9-6BB8-C048-BD6A-C664CAFA6E94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D2D287-196D-314A-A1ED-AAD2E330A4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926157" y="8435351"/>
            <a:ext cx="48386050" cy="1797634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4687" y="8435351"/>
            <a:ext cx="144531395" cy="1797634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D41E16-88C7-A949-9A4E-FE8B19B38B71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0BA572-C08E-F344-B19D-4F86D0DAF1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6DE281-9CAF-1344-8300-4BEE2311A048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5B850-9E17-CD42-91C6-EBCFCA37D0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1153121"/>
            <a:ext cx="32644080" cy="653796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3952233"/>
            <a:ext cx="32644080" cy="7200899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465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493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395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698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32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479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25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3972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E1C7AE-A2BB-AB46-84A2-805AD135D501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E5F4C1-87E7-3040-A0BF-974CCB88D6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4686" y="49156631"/>
            <a:ext cx="96458720" cy="139042138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853488" y="49156631"/>
            <a:ext cx="96458725" cy="139042138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3A5953-CF15-9E45-9728-2AB421A02C2C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808E9-FD2E-4149-BBBB-3249DD2F35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318265"/>
            <a:ext cx="3456432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6" y="7368551"/>
            <a:ext cx="16968790" cy="307085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5" indent="0">
              <a:buNone/>
              <a:defRPr sz="6900" b="1"/>
            </a:lvl2pPr>
            <a:lvl3pPr marL="3134930" indent="0">
              <a:buNone/>
              <a:defRPr sz="6200" b="1"/>
            </a:lvl3pPr>
            <a:lvl4pPr marL="4702395" indent="0">
              <a:buNone/>
              <a:defRPr sz="5500" b="1"/>
            </a:lvl4pPr>
            <a:lvl5pPr marL="6269861" indent="0">
              <a:buNone/>
              <a:defRPr sz="5500" b="1"/>
            </a:lvl5pPr>
            <a:lvl6pPr marL="7837326" indent="0">
              <a:buNone/>
              <a:defRPr sz="5500" b="1"/>
            </a:lvl6pPr>
            <a:lvl7pPr marL="9404791" indent="0">
              <a:buNone/>
              <a:defRPr sz="5500" b="1"/>
            </a:lvl7pPr>
            <a:lvl8pPr marL="10972256" indent="0">
              <a:buNone/>
              <a:defRPr sz="5500" b="1"/>
            </a:lvl8pPr>
            <a:lvl9pPr marL="12539721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6" y="10439404"/>
            <a:ext cx="16968790" cy="18966185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9" y="7368551"/>
            <a:ext cx="16975455" cy="307085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465" indent="0">
              <a:buNone/>
              <a:defRPr sz="6900" b="1"/>
            </a:lvl2pPr>
            <a:lvl3pPr marL="3134930" indent="0">
              <a:buNone/>
              <a:defRPr sz="6200" b="1"/>
            </a:lvl3pPr>
            <a:lvl4pPr marL="4702395" indent="0">
              <a:buNone/>
              <a:defRPr sz="5500" b="1"/>
            </a:lvl4pPr>
            <a:lvl5pPr marL="6269861" indent="0">
              <a:buNone/>
              <a:defRPr sz="5500" b="1"/>
            </a:lvl5pPr>
            <a:lvl6pPr marL="7837326" indent="0">
              <a:buNone/>
              <a:defRPr sz="5500" b="1"/>
            </a:lvl6pPr>
            <a:lvl7pPr marL="9404791" indent="0">
              <a:buNone/>
              <a:defRPr sz="5500" b="1"/>
            </a:lvl7pPr>
            <a:lvl8pPr marL="10972256" indent="0">
              <a:buNone/>
              <a:defRPr sz="5500" b="1"/>
            </a:lvl8pPr>
            <a:lvl9pPr marL="12539721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9" y="10439404"/>
            <a:ext cx="16975455" cy="18966185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24F672-03D8-594C-89A1-8BF9E95CA737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74C648-5C6E-C040-9FB4-A6EBBB4EAA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19890A-7C06-8349-9329-035378E4B06A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1E236D-2884-9143-8F81-0F6AFD336B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C98EEF-0CC8-174D-BA3C-FE59797BA401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8D3B65-579F-3843-9EA7-5DC3F2677B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50" y="1310640"/>
            <a:ext cx="12634915" cy="557784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310643"/>
            <a:ext cx="21469350" cy="28094944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50" y="6888483"/>
            <a:ext cx="12634915" cy="22517104"/>
          </a:xfrm>
        </p:spPr>
        <p:txBody>
          <a:bodyPr/>
          <a:lstStyle>
            <a:lvl1pPr marL="0" indent="0">
              <a:buNone/>
              <a:defRPr sz="4800"/>
            </a:lvl1pPr>
            <a:lvl2pPr marL="1567465" indent="0">
              <a:buNone/>
              <a:defRPr sz="4100"/>
            </a:lvl2pPr>
            <a:lvl3pPr marL="3134930" indent="0">
              <a:buNone/>
              <a:defRPr sz="3400"/>
            </a:lvl3pPr>
            <a:lvl4pPr marL="4702395" indent="0">
              <a:buNone/>
              <a:defRPr sz="3100"/>
            </a:lvl4pPr>
            <a:lvl5pPr marL="6269861" indent="0">
              <a:buNone/>
              <a:defRPr sz="3100"/>
            </a:lvl5pPr>
            <a:lvl6pPr marL="7837326" indent="0">
              <a:buNone/>
              <a:defRPr sz="3100"/>
            </a:lvl6pPr>
            <a:lvl7pPr marL="9404791" indent="0">
              <a:buNone/>
              <a:defRPr sz="3100"/>
            </a:lvl7pPr>
            <a:lvl8pPr marL="10972256" indent="0">
              <a:buNone/>
              <a:defRPr sz="3100"/>
            </a:lvl8pPr>
            <a:lvl9pPr marL="12539721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E523F7-A321-0E48-9D22-99730A289CEA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6F68BC-B119-E64D-9009-30ECC74DD9E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3042882"/>
            <a:ext cx="23042880" cy="2720344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2941320"/>
            <a:ext cx="23042880" cy="19751040"/>
          </a:xfrm>
        </p:spPr>
        <p:txBody>
          <a:bodyPr rtlCol="0">
            <a:normAutofit/>
          </a:bodyPr>
          <a:lstStyle>
            <a:lvl1pPr marL="0" indent="0">
              <a:buNone/>
              <a:defRPr sz="11000"/>
            </a:lvl1pPr>
            <a:lvl2pPr marL="1567465" indent="0">
              <a:buNone/>
              <a:defRPr sz="9600"/>
            </a:lvl2pPr>
            <a:lvl3pPr marL="3134930" indent="0">
              <a:buNone/>
              <a:defRPr sz="8200"/>
            </a:lvl3pPr>
            <a:lvl4pPr marL="4702395" indent="0">
              <a:buNone/>
              <a:defRPr sz="6900"/>
            </a:lvl4pPr>
            <a:lvl5pPr marL="6269861" indent="0">
              <a:buNone/>
              <a:defRPr sz="6900"/>
            </a:lvl5pPr>
            <a:lvl6pPr marL="7837326" indent="0">
              <a:buNone/>
              <a:defRPr sz="6900"/>
            </a:lvl6pPr>
            <a:lvl7pPr marL="9404791" indent="0">
              <a:buNone/>
              <a:defRPr sz="6900"/>
            </a:lvl7pPr>
            <a:lvl8pPr marL="10972256" indent="0">
              <a:buNone/>
              <a:defRPr sz="6900"/>
            </a:lvl8pPr>
            <a:lvl9pPr marL="12539721" indent="0">
              <a:buNone/>
              <a:defRPr sz="6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25763232"/>
            <a:ext cx="23042880" cy="3863339"/>
          </a:xfrm>
        </p:spPr>
        <p:txBody>
          <a:bodyPr/>
          <a:lstStyle>
            <a:lvl1pPr marL="0" indent="0">
              <a:buNone/>
              <a:defRPr sz="4800"/>
            </a:lvl1pPr>
            <a:lvl2pPr marL="1567465" indent="0">
              <a:buNone/>
              <a:defRPr sz="4100"/>
            </a:lvl2pPr>
            <a:lvl3pPr marL="3134930" indent="0">
              <a:buNone/>
              <a:defRPr sz="3400"/>
            </a:lvl3pPr>
            <a:lvl4pPr marL="4702395" indent="0">
              <a:buNone/>
              <a:defRPr sz="3100"/>
            </a:lvl4pPr>
            <a:lvl5pPr marL="6269861" indent="0">
              <a:buNone/>
              <a:defRPr sz="3100"/>
            </a:lvl5pPr>
            <a:lvl6pPr marL="7837326" indent="0">
              <a:buNone/>
              <a:defRPr sz="3100"/>
            </a:lvl6pPr>
            <a:lvl7pPr marL="9404791" indent="0">
              <a:buNone/>
              <a:defRPr sz="3100"/>
            </a:lvl7pPr>
            <a:lvl8pPr marL="10972256" indent="0">
              <a:buNone/>
              <a:defRPr sz="3100"/>
            </a:lvl8pPr>
            <a:lvl9pPr marL="12539721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4BD1F5-600B-F94A-B01D-FE65AF7F5A02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36B29-FFF2-4349-8B27-9E082595AC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21076" y="1317625"/>
            <a:ext cx="3456265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3493" tIns="156747" rIns="313493" bIns="15674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21076" y="7683505"/>
            <a:ext cx="34562653" cy="2172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3493" tIns="156747" rIns="313493" bIns="1567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1078" y="30511751"/>
            <a:ext cx="8959453" cy="1752600"/>
          </a:xfrm>
          <a:prstGeom prst="rect">
            <a:avLst/>
          </a:prstGeom>
        </p:spPr>
        <p:txBody>
          <a:bodyPr vert="horz" wrap="square" lIns="313493" tIns="156747" rIns="313493" bIns="156747" numCol="1" anchor="ctr" anchorCtr="0" compatLnSpc="1">
            <a:prstTxWarp prst="textNoShape">
              <a:avLst/>
            </a:prstTxWarp>
          </a:bodyPr>
          <a:lstStyle>
            <a:lvl1pPr>
              <a:defRPr sz="410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fld id="{9CB6C015-2ABA-2D4C-9B1C-9B3C2CF87448}" type="datetime1">
              <a:rPr lang="en-US"/>
              <a:pPr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2476" y="30511751"/>
            <a:ext cx="12159853" cy="1752600"/>
          </a:xfrm>
          <a:prstGeom prst="rect">
            <a:avLst/>
          </a:prstGeom>
        </p:spPr>
        <p:txBody>
          <a:bodyPr vert="horz" wrap="square" lIns="313493" tIns="156747" rIns="313493" bIns="156747" numCol="1" anchor="ctr" anchorCtr="0" compatLnSpc="1">
            <a:prstTxWarp prst="textNoShape">
              <a:avLst/>
            </a:prstTxWarp>
          </a:bodyPr>
          <a:lstStyle>
            <a:lvl1pPr algn="ctr">
              <a:defRPr sz="410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4278" y="30511751"/>
            <a:ext cx="8959453" cy="1752600"/>
          </a:xfrm>
          <a:prstGeom prst="rect">
            <a:avLst/>
          </a:prstGeom>
        </p:spPr>
        <p:txBody>
          <a:bodyPr vert="horz" wrap="square" lIns="313493" tIns="156747" rIns="313493" bIns="156747" numCol="1" anchor="ctr" anchorCtr="0" compatLnSpc="1">
            <a:prstTxWarp prst="textNoShape">
              <a:avLst/>
            </a:prstTxWarp>
          </a:bodyPr>
          <a:lstStyle>
            <a:lvl1pPr algn="r">
              <a:defRPr sz="410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fld id="{CC8E57E7-60FA-164D-BF07-697D2E36013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66863" rtl="0" eaLnBrk="0" fontAlgn="base" hangingPunct="0">
        <a:spcBef>
          <a:spcPct val="0"/>
        </a:spcBef>
        <a:spcAft>
          <a:spcPct val="0"/>
        </a:spcAft>
        <a:defRPr sz="15100" kern="1200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156686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156686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156686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156686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ctr" defTabSz="1566863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1566863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1566863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1566863" rtl="0" fontAlgn="base">
        <a:spcBef>
          <a:spcPct val="0"/>
        </a:spcBef>
        <a:spcAft>
          <a:spcPct val="0"/>
        </a:spcAft>
        <a:defRPr sz="151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1174750" indent="-1174750" algn="l" defTabSz="1566863" rtl="0" eaLnBrk="0" fontAlgn="base" hangingPunct="0">
        <a:spcBef>
          <a:spcPct val="20000"/>
        </a:spcBef>
        <a:spcAft>
          <a:spcPct val="0"/>
        </a:spcAft>
        <a:buFont typeface="Arial" pitchFamily="-109" charset="0"/>
        <a:buChar char="•"/>
        <a:defRPr sz="110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546350" indent="-979488" algn="l" defTabSz="1566863" rtl="0" eaLnBrk="0" fontAlgn="base" hangingPunct="0">
        <a:spcBef>
          <a:spcPct val="20000"/>
        </a:spcBef>
        <a:spcAft>
          <a:spcPct val="0"/>
        </a:spcAft>
        <a:buFont typeface="Arial" pitchFamily="-109" charset="0"/>
        <a:buChar char="–"/>
        <a:defRPr sz="96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3917950" indent="-782638" algn="l" defTabSz="1566863" rtl="0" eaLnBrk="0" fontAlgn="base" hangingPunct="0">
        <a:spcBef>
          <a:spcPct val="20000"/>
        </a:spcBef>
        <a:spcAft>
          <a:spcPct val="0"/>
        </a:spcAft>
        <a:buFont typeface="Arial" pitchFamily="-109" charset="0"/>
        <a:buChar char="•"/>
        <a:defRPr sz="82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5484813" indent="-782638" algn="l" defTabSz="1566863" rtl="0" eaLnBrk="0" fontAlgn="base" hangingPunct="0">
        <a:spcBef>
          <a:spcPct val="20000"/>
        </a:spcBef>
        <a:spcAft>
          <a:spcPct val="0"/>
        </a:spcAft>
        <a:buFont typeface="Arial" pitchFamily="-109" charset="0"/>
        <a:buChar char="–"/>
        <a:defRPr sz="69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7053263" indent="-782638" algn="l" defTabSz="1566863" rtl="0" eaLnBrk="0" fontAlgn="base" hangingPunct="0">
        <a:spcBef>
          <a:spcPct val="20000"/>
        </a:spcBef>
        <a:spcAft>
          <a:spcPct val="0"/>
        </a:spcAft>
        <a:buFont typeface="Arial" pitchFamily="-109" charset="0"/>
        <a:buChar char="»"/>
        <a:defRPr sz="69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8621058" indent="-783732" algn="l" defTabSz="1567465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523" indent="-783732" algn="l" defTabSz="1567465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5988" indent="-783732" algn="l" defTabSz="1567465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453" indent="-783732" algn="l" defTabSz="1567465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465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4930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395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69861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326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4791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256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9721" algn="l" defTabSz="1567465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20" Type="http://schemas.openxmlformats.org/officeDocument/2006/relationships/image" Target="../media/image18.jpg"/><Relationship Id="rId21" Type="http://schemas.openxmlformats.org/officeDocument/2006/relationships/image" Target="../media/image19.jpg"/><Relationship Id="rId22" Type="http://schemas.openxmlformats.org/officeDocument/2006/relationships/image" Target="../media/image20.jpg"/><Relationship Id="rId23" Type="http://schemas.openxmlformats.org/officeDocument/2006/relationships/image" Target="../media/image21.jpg"/><Relationship Id="rId24" Type="http://schemas.openxmlformats.org/officeDocument/2006/relationships/image" Target="../media/image22.jpg"/><Relationship Id="rId10" Type="http://schemas.openxmlformats.org/officeDocument/2006/relationships/image" Target="../media/image8.jpg"/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jpg"/><Relationship Id="rId15" Type="http://schemas.openxmlformats.org/officeDocument/2006/relationships/image" Target="../media/image13.jpg"/><Relationship Id="rId16" Type="http://schemas.openxmlformats.org/officeDocument/2006/relationships/image" Target="../media/image14.jpg"/><Relationship Id="rId17" Type="http://schemas.openxmlformats.org/officeDocument/2006/relationships/image" Target="../media/image15.jpg"/><Relationship Id="rId18" Type="http://schemas.openxmlformats.org/officeDocument/2006/relationships/image" Target="../media/image16.jpg"/><Relationship Id="rId19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jpg"/><Relationship Id="rId7" Type="http://schemas.openxmlformats.org/officeDocument/2006/relationships/image" Target="../media/image5.emf"/><Relationship Id="rId8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355602" y="4399915"/>
            <a:ext cx="8378825" cy="26575386"/>
          </a:xfrm>
          <a:prstGeom prst="rect">
            <a:avLst/>
          </a:prstGeom>
          <a:solidFill>
            <a:schemeClr val="bg1"/>
          </a:solidFill>
          <a:ln w="1270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FFFFFF"/>
              </a:solidFill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5602" y="3114039"/>
            <a:ext cx="38049198" cy="1285876"/>
          </a:xfrm>
          <a:prstGeom prst="rect">
            <a:avLst/>
          </a:prstGeom>
          <a:solidFill>
            <a:srgbClr val="961812"/>
          </a:solidFill>
          <a:ln w="1270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Can children use talker-specific acoustic information (e.g., about gender) to help them interpret ambiguous references?</a:t>
            </a:r>
            <a:endParaRPr lang="en-US" sz="5400" dirty="0">
              <a:solidFill>
                <a:schemeClr val="bg1"/>
              </a:solidFill>
              <a:latin typeface="Arial"/>
              <a:ea typeface="Arial Narrow" pitchFamily="-109" charset="0"/>
              <a:cs typeface="Arial"/>
            </a:endParaRPr>
          </a:p>
        </p:txBody>
      </p:sp>
      <p:sp>
        <p:nvSpPr>
          <p:cNvPr id="49" name="Rectangle 48"/>
          <p:cNvSpPr>
            <a:spLocks/>
          </p:cNvSpPr>
          <p:nvPr/>
        </p:nvSpPr>
        <p:spPr>
          <a:xfrm>
            <a:off x="311150" y="31318201"/>
            <a:ext cx="38092738" cy="1345729"/>
          </a:xfrm>
          <a:prstGeom prst="rect">
            <a:avLst/>
          </a:prstGeom>
          <a:solidFill>
            <a:srgbClr val="961812"/>
          </a:solidFill>
          <a:ln w="1270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274320" anchor="ctr">
            <a:prstTxWarp prst="textNoShape">
              <a:avLst/>
            </a:prstTxWarp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  This material is based upon work supported by a Stanford UAR Major Grant to Nicholas P. Moores</a:t>
            </a:r>
          </a:p>
          <a:p>
            <a:pPr algn="r"/>
            <a:r>
              <a:rPr lang="en-US" sz="2800" dirty="0" smtClean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  	Any opinions, findings, or conclusions expressed in this material are those of the author and do not necessarily reflect the views of Stanford UAR.</a:t>
            </a:r>
            <a:endParaRPr lang="en-US" sz="2800" dirty="0">
              <a:solidFill>
                <a:schemeClr val="bg1"/>
              </a:solidFill>
              <a:latin typeface="Arial"/>
              <a:ea typeface="Arial Narrow" pitchFamily="-109" charset="0"/>
              <a:cs typeface="Arial"/>
            </a:endParaRPr>
          </a:p>
        </p:txBody>
      </p:sp>
      <p:sp>
        <p:nvSpPr>
          <p:cNvPr id="53" name="TextBox 71"/>
          <p:cNvSpPr txBox="1">
            <a:spLocks noChangeArrowheads="1"/>
          </p:cNvSpPr>
          <p:nvPr/>
        </p:nvSpPr>
        <p:spPr bwMode="auto">
          <a:xfrm>
            <a:off x="401183" y="31643401"/>
            <a:ext cx="1686764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Questions?  E-mail </a:t>
            </a:r>
            <a:r>
              <a:rPr lang="en-US" sz="3600" b="1" dirty="0" smtClean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Nicholas (</a:t>
            </a:r>
            <a:r>
              <a:rPr lang="en-US" sz="3600" b="1" dirty="0" err="1" smtClean="0">
                <a:solidFill>
                  <a:schemeClr val="bg1"/>
                </a:solidFill>
                <a:latin typeface="Arial"/>
                <a:ea typeface="Arial Narrow" pitchFamily="-109" charset="0"/>
                <a:cs typeface="Arial"/>
              </a:rPr>
              <a:t>npmoores@stanford.edu</a:t>
            </a:r>
            <a:r>
              <a:rPr lang="en-US" sz="3200" b="1" dirty="0" smtClean="0">
                <a:solidFill>
                  <a:schemeClr val="bg1"/>
                </a:solidFill>
                <a:latin typeface="Arial Narrow" pitchFamily="-109" charset="0"/>
                <a:ea typeface="Arial Narrow" pitchFamily="-109" charset="0"/>
                <a:cs typeface="Arial Narrow" pitchFamily="-109" charset="0"/>
              </a:rPr>
              <a:t>)</a:t>
            </a:r>
            <a:endParaRPr lang="en-US" sz="3200" b="1" dirty="0">
              <a:solidFill>
                <a:schemeClr val="bg1"/>
              </a:solidFill>
              <a:latin typeface="Arial Narrow" pitchFamily="-109" charset="0"/>
              <a:ea typeface="Arial Narrow" pitchFamily="-109" charset="0"/>
              <a:cs typeface="Arial Narrow" pitchFamily="-109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838246" y="21717000"/>
            <a:ext cx="7485494" cy="4740"/>
          </a:xfrm>
          <a:prstGeom prst="line">
            <a:avLst/>
          </a:prstGeom>
          <a:ln w="38100" cap="flat" cmpd="sng" algn="ctr">
            <a:solidFill>
              <a:srgbClr val="96181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 Box 126"/>
          <p:cNvSpPr txBox="1">
            <a:spLocks noChangeArrowheads="1"/>
          </p:cNvSpPr>
          <p:nvPr/>
        </p:nvSpPr>
        <p:spPr bwMode="auto">
          <a:xfrm>
            <a:off x="638928" y="8320069"/>
            <a:ext cx="7989300" cy="919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noAutofit/>
          </a:bodyPr>
          <a:lstStyle/>
          <a:p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By adulthood, listeners use talker information to make social inferences about a talker’s likely behavior (Van </a:t>
            </a:r>
            <a:r>
              <a:rPr lang="en-US" sz="3600" dirty="0" err="1" smtClean="0">
                <a:latin typeface="Arial"/>
                <a:ea typeface="Calibri" pitchFamily="-109" charset="0"/>
                <a:cs typeface="Arial"/>
              </a:rPr>
              <a:t>Berkum</a:t>
            </a:r>
            <a:r>
              <a:rPr lang="en-US" sz="3600" dirty="0">
                <a:latin typeface="Arial"/>
                <a:ea typeface="Calibri" pitchFamily="-109" charset="0"/>
                <a:cs typeface="Arial"/>
              </a:rPr>
              <a:t> </a:t>
            </a: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et al., 2008), especially when they expect talker identity to be useful or find it to be a reliable cue (Creel, </a:t>
            </a:r>
            <a:r>
              <a:rPr lang="en-US" sz="3600" dirty="0" err="1" smtClean="0">
                <a:latin typeface="Arial"/>
                <a:ea typeface="Calibri" pitchFamily="-109" charset="0"/>
                <a:cs typeface="Arial"/>
              </a:rPr>
              <a:t>Aslin</a:t>
            </a: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, &amp; </a:t>
            </a:r>
            <a:r>
              <a:rPr lang="en-US" sz="3600" dirty="0" err="1" smtClean="0">
                <a:latin typeface="Arial"/>
                <a:ea typeface="Calibri" pitchFamily="-109" charset="0"/>
                <a:cs typeface="Arial"/>
              </a:rPr>
              <a:t>Tanenhaus</a:t>
            </a: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, 2008).</a:t>
            </a:r>
          </a:p>
          <a:p>
            <a:endParaRPr lang="en-US" sz="3600" dirty="0">
              <a:latin typeface="Arial"/>
              <a:ea typeface="Calibri" pitchFamily="-109" charset="0"/>
              <a:cs typeface="Arial"/>
            </a:endParaRPr>
          </a:p>
          <a:p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Recent work suggests that children use acoustic cues to talker identity to constrain comprehension of spoken language (Creel, 2012), </a:t>
            </a:r>
            <a:r>
              <a:rPr lang="en-US" sz="3600" b="1" dirty="0" smtClean="0">
                <a:latin typeface="Arial"/>
                <a:ea typeface="Calibri" pitchFamily="-109" charset="0"/>
                <a:cs typeface="Arial"/>
              </a:rPr>
              <a:t>though the way in which children learn to integrate social knowledge with information from talker voice remains poorly understood.</a:t>
            </a:r>
            <a:endParaRPr lang="en-US" sz="3600" dirty="0" smtClean="0">
              <a:latin typeface="Arial"/>
              <a:ea typeface="Calibri" pitchFamily="-109" charset="0"/>
              <a:cs typeface="Arial"/>
            </a:endParaRPr>
          </a:p>
          <a:p>
            <a:pPr>
              <a:buFont typeface="Arial"/>
              <a:buChar char="•"/>
            </a:pPr>
            <a:endParaRPr lang="en-US" sz="1600" b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endParaRPr lang="en-US" sz="2200" b="1" i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endParaRPr lang="en-US" sz="2400" b="1" i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Arial"/>
                <a:ea typeface="Calibri" pitchFamily="-109" charset="0"/>
                <a:cs typeface="Arial"/>
              </a:rPr>
              <a:t> </a:t>
            </a:r>
          </a:p>
          <a:p>
            <a:pPr algn="ctr">
              <a:spcBef>
                <a:spcPct val="50000"/>
              </a:spcBef>
            </a:pPr>
            <a:endParaRPr lang="en-US" sz="2200" dirty="0" smtClean="0">
              <a:latin typeface="Arial"/>
              <a:ea typeface="Calibri" pitchFamily="-109" charset="0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5602" y="114303"/>
            <a:ext cx="38049198" cy="2977546"/>
          </a:xfrm>
          <a:prstGeom prst="rect">
            <a:avLst/>
          </a:prstGeom>
          <a:solidFill>
            <a:schemeClr val="bg1"/>
          </a:solidFill>
          <a:ln w="1270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5720" anchor="ctr" anchorCtr="0">
            <a:prstTxWarp prst="textNoShape">
              <a:avLst/>
            </a:prstTxWarp>
          </a:bodyPr>
          <a:lstStyle/>
          <a:p>
            <a:pPr algn="ctr"/>
            <a:endParaRPr lang="en-US" sz="5400" b="1" dirty="0" smtClean="0">
              <a:solidFill>
                <a:srgbClr val="262626"/>
              </a:solidFill>
              <a:latin typeface="Arial"/>
              <a:ea typeface="Arial Narrow" pitchFamily="-109" charset="0"/>
              <a:cs typeface="Arial"/>
            </a:endParaRPr>
          </a:p>
          <a:p>
            <a:pPr algn="ctr"/>
            <a:r>
              <a:rPr lang="en-US" sz="5400" b="1" dirty="0" smtClean="0">
                <a:solidFill>
                  <a:srgbClr val="262626"/>
                </a:solidFill>
                <a:latin typeface="Arial"/>
                <a:ea typeface="Arial Narrow" pitchFamily="-109" charset="0"/>
                <a:cs typeface="Arial"/>
              </a:rPr>
              <a:t>Children Use Phonetically-Cued Talker Information to </a:t>
            </a:r>
            <a:r>
              <a:rPr lang="en-US" sz="5400" b="1" dirty="0" smtClean="0">
                <a:solidFill>
                  <a:srgbClr val="262626"/>
                </a:solidFill>
                <a:latin typeface="Arial"/>
                <a:ea typeface="Arial Narrow" pitchFamily="-109" charset="0"/>
                <a:cs typeface="Arial"/>
              </a:rPr>
              <a:t>Infer </a:t>
            </a:r>
            <a:r>
              <a:rPr lang="en-US" sz="5400" b="1" smtClean="0">
                <a:solidFill>
                  <a:srgbClr val="262626"/>
                </a:solidFill>
                <a:latin typeface="Arial"/>
                <a:ea typeface="Arial Narrow" pitchFamily="-109" charset="0"/>
                <a:cs typeface="Arial"/>
              </a:rPr>
              <a:t>Speaker Meaning</a:t>
            </a:r>
            <a:endParaRPr lang="en-US" sz="5400" b="1" dirty="0" smtClean="0">
              <a:solidFill>
                <a:srgbClr val="262626"/>
              </a:solidFill>
              <a:latin typeface="Arial"/>
              <a:ea typeface="Arial Narrow" pitchFamily="-109" charset="0"/>
              <a:cs typeface="Arial"/>
            </a:endParaRPr>
          </a:p>
          <a:p>
            <a:pPr algn="ctr"/>
            <a:r>
              <a:rPr lang="en-US" sz="4400" dirty="0" smtClean="0">
                <a:solidFill>
                  <a:srgbClr val="262626"/>
                </a:solidFill>
                <a:latin typeface="Arial"/>
                <a:ea typeface="Arial Narrow" pitchFamily="-109" charset="0"/>
                <a:cs typeface="Arial"/>
              </a:rPr>
              <a:t>Nicholas P. Moores, Kevin B. McGowan, Meghan Sumner, &amp; Michael C. Frank</a:t>
            </a:r>
          </a:p>
          <a:p>
            <a:pPr algn="ctr"/>
            <a:r>
              <a:rPr lang="en-US" sz="4400" dirty="0" smtClean="0">
                <a:solidFill>
                  <a:srgbClr val="262626"/>
                </a:solidFill>
                <a:latin typeface="Arial"/>
                <a:ea typeface="Arial Narrow" pitchFamily="-109" charset="0"/>
                <a:cs typeface="Arial"/>
              </a:rPr>
              <a:t>Departments </a:t>
            </a:r>
            <a:r>
              <a:rPr lang="en-US" sz="4400" dirty="0">
                <a:solidFill>
                  <a:srgbClr val="262626"/>
                </a:solidFill>
                <a:latin typeface="Arial"/>
                <a:ea typeface="Arial Narrow" pitchFamily="-109" charset="0"/>
                <a:cs typeface="Arial"/>
              </a:rPr>
              <a:t>of Linguistics, Psychology • Stanford University</a:t>
            </a:r>
          </a:p>
          <a:p>
            <a:pPr algn="ctr">
              <a:lnSpc>
                <a:spcPct val="150000"/>
              </a:lnSpc>
            </a:pPr>
            <a:endParaRPr lang="en-US" sz="4000" dirty="0">
              <a:solidFill>
                <a:srgbClr val="1E1C11"/>
              </a:solidFill>
              <a:latin typeface="Arial Narrow" pitchFamily="-109" charset="0"/>
              <a:ea typeface="Arial Narrow" pitchFamily="-109" charset="0"/>
              <a:cs typeface="Arial Narrow" pitchFamily="-109" charset="0"/>
            </a:endParaRPr>
          </a:p>
        </p:txBody>
      </p:sp>
      <p:grpSp>
        <p:nvGrpSpPr>
          <p:cNvPr id="59" name="Group 70"/>
          <p:cNvGrpSpPr>
            <a:grpSpLocks/>
          </p:cNvGrpSpPr>
          <p:nvPr/>
        </p:nvGrpSpPr>
        <p:grpSpPr bwMode="auto">
          <a:xfrm>
            <a:off x="32964906" y="344662"/>
            <a:ext cx="4518331" cy="2516799"/>
            <a:chOff x="648376" y="2220368"/>
            <a:chExt cx="7575201" cy="2321026"/>
          </a:xfrm>
        </p:grpSpPr>
        <p:pic>
          <p:nvPicPr>
            <p:cNvPr id="60" name="Picture 71" descr="58254_EPS_20101105112916524.eps"/>
            <p:cNvPicPr>
              <a:picLocks noChangeAspect="1"/>
            </p:cNvPicPr>
            <p:nvPr/>
          </p:nvPicPr>
          <p:blipFill rotWithShape="1">
            <a:blip r:embed="rId3"/>
            <a:srcRect t="13971" b="13054"/>
            <a:stretch/>
          </p:blipFill>
          <p:spPr bwMode="auto">
            <a:xfrm flipH="1">
              <a:off x="648376" y="2727411"/>
              <a:ext cx="2772951" cy="1813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TextBox 75"/>
            <p:cNvSpPr txBox="1">
              <a:spLocks noChangeArrowheads="1"/>
            </p:cNvSpPr>
            <p:nvPr/>
          </p:nvSpPr>
          <p:spPr bwMode="auto">
            <a:xfrm>
              <a:off x="3212311" y="4192529"/>
              <a:ext cx="2497389" cy="328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[</a:t>
              </a:r>
              <a:r>
                <a:rPr lang="en-US" sz="1000" dirty="0" err="1"/>
                <a:t>stæ̃</a:t>
              </a:r>
              <a:r>
                <a:rPr lang="en-US" sz="1000" dirty="0" err="1">
                  <a:latin typeface="Lucida Grande" pitchFamily="-109" charset="0"/>
                </a:rPr>
                <a:t>ɱ</a:t>
              </a:r>
              <a:r>
                <a:rPr lang="en-US" sz="1000" dirty="0" err="1"/>
                <a:t>f</a:t>
              </a:r>
              <a:r>
                <a:rPr lang="en-US" sz="1000" dirty="0" err="1">
                  <a:latin typeface="Lucida Grande" pitchFamily="-109" charset="0"/>
                </a:rPr>
                <a:t>ɚ</a:t>
              </a:r>
              <a:r>
                <a:rPr lang="en-US" sz="1000" dirty="0" err="1"/>
                <a:t>d</a:t>
              </a:r>
              <a:r>
                <a:rPr lang="en-US" sz="1000" dirty="0"/>
                <a:t> </a:t>
              </a:r>
              <a:r>
                <a:rPr lang="en-US" sz="1000" dirty="0" err="1"/>
                <a:t>fən</a:t>
              </a:r>
              <a:r>
                <a:rPr lang="en-US" sz="1000" dirty="0" err="1">
                  <a:latin typeface="Lucida Grande" pitchFamily="-109" charset="0"/>
                </a:rPr>
                <a:t>ɛɾɨ</a:t>
              </a:r>
              <a:r>
                <a:rPr lang="en-US" sz="1000" dirty="0" err="1"/>
                <a:t>ks</a:t>
              </a:r>
              <a:r>
                <a:rPr lang="en-US" sz="1000" dirty="0"/>
                <a:t>]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626492" y="2325117"/>
              <a:ext cx="257132" cy="257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831483" y="2220368"/>
              <a:ext cx="257132" cy="2539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645193" y="2601278"/>
              <a:ext cx="257132" cy="2539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780345" y="2353686"/>
              <a:ext cx="254507" cy="257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950891" y="2407647"/>
              <a:ext cx="446045" cy="241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9" charset="-128"/>
                <a:cs typeface="ＭＳ Ｐゴシック" pitchFamily="-109" charset="-128"/>
              </a:endParaRPr>
            </a:p>
          </p:txBody>
        </p:sp>
        <p:pic>
          <p:nvPicPr>
            <p:cNvPr id="61" name="Picture 74" descr="58255_EPS_20101105112916524.eps"/>
            <p:cNvPicPr>
              <a:picLocks noChangeAspect="1"/>
            </p:cNvPicPr>
            <p:nvPr/>
          </p:nvPicPr>
          <p:blipFill rotWithShape="1">
            <a:blip r:embed="rId4"/>
            <a:srcRect t="9697" b="13567"/>
            <a:stretch/>
          </p:blipFill>
          <p:spPr bwMode="auto">
            <a:xfrm>
              <a:off x="5493952" y="2407646"/>
              <a:ext cx="2729625" cy="21337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82" descr="sphon.eps"/>
            <p:cNvPicPr>
              <a:picLocks noChangeAspect="1"/>
            </p:cNvPicPr>
            <p:nvPr/>
          </p:nvPicPr>
          <p:blipFill>
            <a:blip r:embed="rId5"/>
            <a:srcRect l="10312" t="9953" r="10226" b="11057"/>
            <a:stretch>
              <a:fillRect/>
            </a:stretch>
          </p:blipFill>
          <p:spPr bwMode="auto">
            <a:xfrm>
              <a:off x="2903053" y="3194349"/>
              <a:ext cx="3450643" cy="998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0" name="Rectangle 69"/>
          <p:cNvSpPr/>
          <p:nvPr/>
        </p:nvSpPr>
        <p:spPr>
          <a:xfrm>
            <a:off x="8934890" y="4399915"/>
            <a:ext cx="29469910" cy="26575384"/>
          </a:xfrm>
          <a:prstGeom prst="rect">
            <a:avLst/>
          </a:prstGeom>
          <a:solidFill>
            <a:schemeClr val="bg1"/>
          </a:solidFill>
          <a:ln w="1270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2200" dirty="0">
              <a:solidFill>
                <a:schemeClr val="tx1"/>
              </a:solidFill>
              <a:latin typeface="Arial"/>
              <a:ea typeface="ＭＳ Ｐゴシック" pitchFamily="-109" charset="-128"/>
              <a:cs typeface="Arial"/>
            </a:endParaRPr>
          </a:p>
        </p:txBody>
      </p:sp>
      <p:sp>
        <p:nvSpPr>
          <p:cNvPr id="71" name="Content Placeholder 2"/>
          <p:cNvSpPr txBox="1">
            <a:spLocks/>
          </p:cNvSpPr>
          <p:nvPr/>
        </p:nvSpPr>
        <p:spPr bwMode="auto">
          <a:xfrm>
            <a:off x="607259" y="6351201"/>
            <a:ext cx="7893830" cy="1432144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indent="-342900" algn="ctr" defTabSz="914400" eaLnBrk="0" hangingPunct="0">
              <a:spcBef>
                <a:spcPct val="20000"/>
              </a:spcBef>
            </a:pPr>
            <a:r>
              <a:rPr lang="en-US" sz="3600" b="1" dirty="0" smtClean="0">
                <a:solidFill>
                  <a:srgbClr val="8B0039"/>
                </a:solidFill>
                <a:latin typeface="Arial"/>
                <a:ea typeface="Gisha" pitchFamily="34" charset="0"/>
                <a:cs typeface="Arial"/>
              </a:rPr>
              <a:t>Do children use phonetically-cued talker information to infer speaker meaning?</a:t>
            </a:r>
            <a:endParaRPr lang="en-US" sz="3600" b="1" dirty="0">
              <a:solidFill>
                <a:srgbClr val="8B0039"/>
              </a:solidFill>
              <a:latin typeface="Arial"/>
              <a:ea typeface="Gisha" pitchFamily="34" charset="0"/>
              <a:cs typeface="Arial"/>
            </a:endParaRPr>
          </a:p>
        </p:txBody>
      </p:sp>
      <p:sp>
        <p:nvSpPr>
          <p:cNvPr id="73" name="Text Box 141"/>
          <p:cNvSpPr txBox="1">
            <a:spLocks noChangeArrowheads="1"/>
          </p:cNvSpPr>
          <p:nvPr/>
        </p:nvSpPr>
        <p:spPr bwMode="auto">
          <a:xfrm>
            <a:off x="31026100" y="6800848"/>
            <a:ext cx="21780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07259" y="17538456"/>
            <a:ext cx="7877972" cy="37166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Box 178"/>
          <p:cNvSpPr txBox="1">
            <a:spLocks noChangeArrowheads="1"/>
          </p:cNvSpPr>
          <p:nvPr/>
        </p:nvSpPr>
        <p:spPr bwMode="auto">
          <a:xfrm>
            <a:off x="500316" y="18626099"/>
            <a:ext cx="756973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35000" indent="-406400" algn="ctr">
              <a:spcBef>
                <a:spcPct val="50000"/>
              </a:spcBef>
            </a:pPr>
            <a:r>
              <a:rPr lang="en-US" sz="3600" i="1" dirty="0" smtClean="0">
                <a:ea typeface="Calibri" pitchFamily="-109" charset="0"/>
                <a:cs typeface="Calibri" pitchFamily="-109" charset="0"/>
              </a:rPr>
              <a:t>Children should get better at using talker information in voice as a predictor of speaker meaning as they get older</a:t>
            </a:r>
          </a:p>
        </p:txBody>
      </p:sp>
      <p:sp>
        <p:nvSpPr>
          <p:cNvPr id="105" name="TextBox 17"/>
          <p:cNvSpPr txBox="1">
            <a:spLocks noChangeArrowheads="1"/>
          </p:cNvSpPr>
          <p:nvPr/>
        </p:nvSpPr>
        <p:spPr bwMode="auto">
          <a:xfrm>
            <a:off x="607259" y="17721590"/>
            <a:ext cx="79001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 smtClean="0">
                <a:latin typeface="Arial"/>
                <a:ea typeface="Calibri" pitchFamily="-109" charset="0"/>
                <a:cs typeface="Arial"/>
              </a:rPr>
              <a:t>Hypothesis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0202527" y="20824212"/>
            <a:ext cx="2675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18273825" y="19527178"/>
            <a:ext cx="11686318" cy="1"/>
          </a:xfrm>
          <a:prstGeom prst="line">
            <a:avLst/>
          </a:prstGeom>
          <a:ln w="57150" cmpd="sng">
            <a:solidFill>
              <a:srgbClr val="8B003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0527283" y="5635163"/>
            <a:ext cx="56519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Find my car. </a:t>
            </a:r>
            <a:r>
              <a:rPr lang="en-US" sz="3200" dirty="0" smtClean="0"/>
              <a:t>Male Competitor</a:t>
            </a:r>
            <a:endParaRPr lang="en-US" sz="3200" i="1" dirty="0"/>
          </a:p>
        </p:txBody>
      </p:sp>
      <p:pic>
        <p:nvPicPr>
          <p:cNvPr id="7" name="Picture 6" descr="66115_Sumner_ProvisionalPDF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262" y="5658257"/>
            <a:ext cx="6861215" cy="7784250"/>
          </a:xfrm>
          <a:prstGeom prst="rect">
            <a:avLst/>
          </a:prstGeom>
        </p:spPr>
      </p:pic>
      <p:pic>
        <p:nvPicPr>
          <p:cNvPr id="2" name="Picture 1" descr="Poster_ProportionCorrec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825" y="5139941"/>
            <a:ext cx="13826707" cy="11046336"/>
          </a:xfrm>
          <a:prstGeom prst="rect">
            <a:avLst/>
          </a:prstGeom>
        </p:spPr>
      </p:pic>
      <p:pic>
        <p:nvPicPr>
          <p:cNvPr id="78" name="Picture 77" descr="babylogo_vector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2" y="323850"/>
            <a:ext cx="4260405" cy="3200400"/>
          </a:xfrm>
          <a:prstGeom prst="rect">
            <a:avLst/>
          </a:prstGeom>
        </p:spPr>
      </p:pic>
      <p:pic>
        <p:nvPicPr>
          <p:cNvPr id="5" name="Picture 4" descr="Poster_R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5633" y="20573724"/>
            <a:ext cx="13749074" cy="10220873"/>
          </a:xfrm>
          <a:prstGeom prst="rect">
            <a:avLst/>
          </a:prstGeom>
        </p:spPr>
      </p:pic>
      <p:sp>
        <p:nvSpPr>
          <p:cNvPr id="74" name="Text Box 142"/>
          <p:cNvSpPr txBox="1">
            <a:spLocks noChangeArrowheads="1"/>
          </p:cNvSpPr>
          <p:nvPr/>
        </p:nvSpPr>
        <p:spPr bwMode="auto">
          <a:xfrm>
            <a:off x="30803852" y="13989446"/>
            <a:ext cx="7146471" cy="11726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hangingPunct="0">
              <a:buFont typeface="Arial"/>
              <a:buChar char="•"/>
              <a:tabLst>
                <a:tab pos="0" algn="l"/>
              </a:tabLst>
            </a:pPr>
            <a:r>
              <a:rPr lang="en-US" sz="3600" dirty="0" smtClean="0">
                <a:ea typeface="Calibri" pitchFamily="-109" charset="0"/>
                <a:cs typeface="Calibri" pitchFamily="-109" charset="0"/>
              </a:rPr>
              <a:t>Strong use of talker information to facilitate comprehension</a:t>
            </a:r>
          </a:p>
          <a:p>
            <a:pPr eaLnBrk="0" hangingPunct="0">
              <a:lnSpc>
                <a:spcPct val="50000"/>
              </a:lnSpc>
              <a:tabLst>
                <a:tab pos="0" algn="l"/>
              </a:tabLst>
            </a:pPr>
            <a:endParaRPr lang="en-US" sz="3600" dirty="0" smtClean="0">
              <a:ea typeface="Calibri" pitchFamily="-109" charset="0"/>
              <a:cs typeface="Calibri" pitchFamily="-109" charset="0"/>
            </a:endParaRPr>
          </a:p>
          <a:p>
            <a:pPr marL="342900" indent="-342900" eaLnBrk="0" hangingPunct="0">
              <a:buFont typeface="Arial"/>
              <a:buChar char="•"/>
              <a:tabLst>
                <a:tab pos="0" algn="l"/>
              </a:tabLst>
            </a:pPr>
            <a:r>
              <a:rPr lang="en-US" sz="3600" dirty="0" smtClean="0">
                <a:ea typeface="Calibri" pitchFamily="-109" charset="0"/>
                <a:cs typeface="Calibri" pitchFamily="-109" charset="0"/>
              </a:rPr>
              <a:t>In competitor trials</a:t>
            </a:r>
            <a:r>
              <a:rPr lang="en-US" sz="3600" b="1" dirty="0" smtClean="0">
                <a:ea typeface="Calibri" pitchFamily="-109" charset="0"/>
                <a:cs typeface="Calibri" pitchFamily="-109" charset="0"/>
              </a:rPr>
              <a:t>, as age increases, children are more accurate</a:t>
            </a:r>
            <a:r>
              <a:rPr lang="en-US" sz="3600" dirty="0" smtClean="0">
                <a:ea typeface="Calibri" pitchFamily="-109" charset="0"/>
                <a:cs typeface="Calibri" pitchFamily="-109" charset="0"/>
              </a:rPr>
              <a:t> in disambiguating the voice cues. </a:t>
            </a:r>
          </a:p>
          <a:p>
            <a:pPr eaLnBrk="0" hangingPunct="0">
              <a:lnSpc>
                <a:spcPct val="50000"/>
              </a:lnSpc>
              <a:tabLst>
                <a:tab pos="0" algn="l"/>
              </a:tabLst>
            </a:pPr>
            <a:endParaRPr lang="en-US" sz="3600" dirty="0" smtClean="0">
              <a:ea typeface="Calibri" pitchFamily="-109" charset="0"/>
              <a:cs typeface="Calibri" pitchFamily="-109" charset="0"/>
            </a:endParaRPr>
          </a:p>
          <a:p>
            <a:pPr marL="342900" indent="-342900" eaLnBrk="0" hangingPunct="0">
              <a:buFont typeface="Arial"/>
              <a:buChar char="•"/>
              <a:tabLst>
                <a:tab pos="0" algn="l"/>
              </a:tabLst>
            </a:pPr>
            <a:r>
              <a:rPr lang="en-US" sz="3600" dirty="0" smtClean="0">
                <a:ea typeface="Calibri" pitchFamily="-109" charset="0"/>
                <a:cs typeface="Calibri" pitchFamily="-109" charset="0"/>
              </a:rPr>
              <a:t>Interestingly</a:t>
            </a:r>
            <a:r>
              <a:rPr lang="en-US" sz="3600" b="1" dirty="0" smtClean="0">
                <a:ea typeface="Calibri" pitchFamily="-109" charset="0"/>
                <a:cs typeface="Calibri" pitchFamily="-109" charset="0"/>
              </a:rPr>
              <a:t>, girls are more accurate </a:t>
            </a:r>
            <a:r>
              <a:rPr lang="en-US" sz="3600" dirty="0" smtClean="0">
                <a:ea typeface="Calibri" pitchFamily="-109" charset="0"/>
                <a:cs typeface="Calibri" pitchFamily="-109" charset="0"/>
              </a:rPr>
              <a:t>in disambiguating the voice cues than boys in this experiment.</a:t>
            </a:r>
          </a:p>
          <a:p>
            <a:pPr eaLnBrk="0" hangingPunct="0">
              <a:lnSpc>
                <a:spcPct val="50000"/>
              </a:lnSpc>
              <a:tabLst>
                <a:tab pos="0" algn="l"/>
              </a:tabLst>
            </a:pPr>
            <a:endParaRPr lang="en-US" sz="3600" dirty="0">
              <a:ea typeface="Calibri" pitchFamily="-109" charset="0"/>
              <a:cs typeface="Calibri" pitchFamily="-109" charset="0"/>
            </a:endParaRPr>
          </a:p>
          <a:p>
            <a:pPr marL="342900" indent="-342900" eaLnBrk="0" hangingPunct="0">
              <a:buFont typeface="Arial"/>
              <a:buChar char="•"/>
              <a:tabLst>
                <a:tab pos="0" algn="l"/>
              </a:tabLst>
            </a:pPr>
            <a:r>
              <a:rPr lang="en-US" sz="3600" dirty="0" smtClean="0">
                <a:ea typeface="Calibri" pitchFamily="-109" charset="0"/>
                <a:cs typeface="Calibri" pitchFamily="-109" charset="0"/>
              </a:rPr>
              <a:t>These preliminary results suggest that children make use of socially-nuanced talker-specific acoustic information by a young age, and that children’s use of talker-specific acoustic information pertaining to gender may differ between boys and girls.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1283530" y="13113688"/>
            <a:ext cx="6111875" cy="94297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Discussion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98685" y="26565799"/>
            <a:ext cx="830520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Creel, S. C., </a:t>
            </a:r>
            <a:r>
              <a:rPr lang="en-US" sz="1600" dirty="0" err="1"/>
              <a:t>Aslin</a:t>
            </a:r>
            <a:r>
              <a:rPr lang="en-US" sz="1600" dirty="0"/>
              <a:t>, R. N., &amp; </a:t>
            </a:r>
            <a:r>
              <a:rPr lang="en-US" sz="1600" dirty="0" err="1"/>
              <a:t>Tanenhaus</a:t>
            </a:r>
            <a:r>
              <a:rPr lang="en-US" sz="1600" dirty="0"/>
              <a:t>, M. K. (2008). Heeding the voice of experience: The role of talker </a:t>
            </a:r>
          </a:p>
          <a:p>
            <a:r>
              <a:rPr lang="en-US" sz="1600" dirty="0"/>
              <a:t>variation in lexical access. </a:t>
            </a:r>
            <a:r>
              <a:rPr lang="en-US" sz="1600" i="1" dirty="0"/>
              <a:t>Cognition</a:t>
            </a:r>
            <a:r>
              <a:rPr lang="en-US" sz="1600" dirty="0"/>
              <a:t>, </a:t>
            </a:r>
            <a:r>
              <a:rPr lang="en-US" sz="1600" i="1" dirty="0"/>
              <a:t>108</a:t>
            </a:r>
            <a:r>
              <a:rPr lang="en-US" sz="1600" dirty="0"/>
              <a:t>, 633-664.</a:t>
            </a:r>
            <a:br>
              <a:rPr lang="en-US" sz="1600" dirty="0"/>
            </a:br>
            <a:r>
              <a:rPr lang="en-US" sz="1600" dirty="0"/>
              <a:t>Creel, S. C. (2012). Preschoolers' Use of Talker Information in On-Line Comprehension. </a:t>
            </a:r>
            <a:r>
              <a:rPr lang="en-US" sz="1600" i="1" dirty="0"/>
              <a:t>Child development</a:t>
            </a:r>
            <a:r>
              <a:rPr lang="en-US" sz="1600" dirty="0"/>
              <a:t>, </a:t>
            </a:r>
            <a:r>
              <a:rPr lang="en-US" sz="1600" i="1" dirty="0"/>
              <a:t>83</a:t>
            </a:r>
            <a:r>
              <a:rPr lang="en-US" sz="1600" dirty="0"/>
              <a:t>, </a:t>
            </a:r>
          </a:p>
          <a:p>
            <a:r>
              <a:rPr lang="en-US" sz="1600" dirty="0"/>
              <a:t>2042-2056.</a:t>
            </a:r>
            <a:br>
              <a:rPr lang="en-US" sz="1600" dirty="0"/>
            </a:br>
            <a:r>
              <a:rPr lang="en-US" sz="1600" dirty="0" smtClean="0"/>
              <a:t>Jaeger</a:t>
            </a:r>
            <a:r>
              <a:rPr lang="en-US" sz="1600" dirty="0"/>
              <a:t>, T. F. (2008). Categorical data analysis: Away from ANOVAs (trans- formation or not) and towards </a:t>
            </a:r>
            <a:r>
              <a:rPr lang="en-US" sz="1600" dirty="0" err="1"/>
              <a:t>logit</a:t>
            </a:r>
            <a:r>
              <a:rPr lang="en-US" sz="1600" dirty="0"/>
              <a:t> mixed models. </a:t>
            </a:r>
            <a:r>
              <a:rPr lang="en-US" sz="1600" i="1" dirty="0"/>
              <a:t>Journal of memory and language, 59(4)</a:t>
            </a:r>
            <a:r>
              <a:rPr lang="en-US" sz="1600" dirty="0"/>
              <a:t>, 434-446. </a:t>
            </a:r>
          </a:p>
          <a:p>
            <a:r>
              <a:rPr lang="en-US" sz="1600" dirty="0" smtClean="0"/>
              <a:t>Johnson</a:t>
            </a:r>
            <a:r>
              <a:rPr lang="en-US" sz="1600" dirty="0"/>
              <a:t>, K. (2006). Resonance in an exemplar-based lexicon: The emergence of social identity and phonology. </a:t>
            </a:r>
          </a:p>
          <a:p>
            <a:r>
              <a:rPr lang="en-US" sz="1600" i="1" dirty="0"/>
              <a:t>Journal of phonetics</a:t>
            </a:r>
            <a:r>
              <a:rPr lang="en-US" sz="1600" dirty="0"/>
              <a:t>, </a:t>
            </a:r>
            <a:r>
              <a:rPr lang="en-US" sz="1600" i="1" dirty="0"/>
              <a:t>34</a:t>
            </a:r>
            <a:r>
              <a:rPr lang="en-US" sz="1600" dirty="0"/>
              <a:t>, 485-499.</a:t>
            </a:r>
            <a:br>
              <a:rPr lang="en-US" sz="1600" dirty="0"/>
            </a:br>
            <a:r>
              <a:rPr lang="en-US" sz="1600" dirty="0" smtClean="0"/>
              <a:t>Sumner</a:t>
            </a:r>
            <a:r>
              <a:rPr lang="en-US" sz="1600" dirty="0"/>
              <a:t>, M., Kim, S. K., </a:t>
            </a:r>
            <a:r>
              <a:rPr lang="en-US" sz="1600" dirty="0" smtClean="0"/>
              <a:t>King</a:t>
            </a:r>
            <a:r>
              <a:rPr lang="en-US" sz="1600" dirty="0"/>
              <a:t>, </a:t>
            </a:r>
            <a:r>
              <a:rPr lang="en-US" sz="1600" dirty="0" smtClean="0"/>
              <a:t>E. &amp; McGowan, K</a:t>
            </a:r>
            <a:r>
              <a:rPr lang="en-US" sz="1600" dirty="0"/>
              <a:t>. B</a:t>
            </a:r>
            <a:r>
              <a:rPr lang="en-US" sz="1600" dirty="0" smtClean="0"/>
              <a:t>. (</a:t>
            </a:r>
            <a:r>
              <a:rPr lang="en-US" sz="1600" dirty="0"/>
              <a:t>2013). The socially weighted encoding of spoken words: a dual-route approach to speech perception. </a:t>
            </a:r>
            <a:r>
              <a:rPr lang="en-US" sz="1600" i="1" dirty="0"/>
              <a:t>Frontiers in psychology</a:t>
            </a:r>
            <a:r>
              <a:rPr lang="en-US" sz="1600" dirty="0"/>
              <a:t>, </a:t>
            </a:r>
            <a:r>
              <a:rPr lang="en-US" sz="1600" i="1" dirty="0"/>
              <a:t>4</a:t>
            </a:r>
            <a:r>
              <a:rPr lang="en-US" sz="1600" dirty="0"/>
              <a:t>.</a:t>
            </a:r>
          </a:p>
          <a:p>
            <a:r>
              <a:rPr lang="en-US" sz="1600" dirty="0" smtClean="0"/>
              <a:t>Van </a:t>
            </a:r>
            <a:r>
              <a:rPr lang="en-US" sz="1600" dirty="0" err="1"/>
              <a:t>Berkum</a:t>
            </a:r>
            <a:r>
              <a:rPr lang="en-US" sz="1600" dirty="0"/>
              <a:t>, J. J., van den Brink, D., </a:t>
            </a:r>
            <a:r>
              <a:rPr lang="en-US" sz="1600" dirty="0" err="1"/>
              <a:t>Tesink</a:t>
            </a:r>
            <a:r>
              <a:rPr lang="en-US" sz="1600" dirty="0"/>
              <a:t>, C. M., Kos, M., &amp; </a:t>
            </a:r>
            <a:r>
              <a:rPr lang="en-US" sz="1600" dirty="0" err="1"/>
              <a:t>Hagoort</a:t>
            </a:r>
            <a:r>
              <a:rPr lang="en-US" sz="1600" dirty="0"/>
              <a:t>, P. (2008). The neural integration of </a:t>
            </a:r>
            <a:r>
              <a:rPr lang="en-US" sz="1600" dirty="0" smtClean="0"/>
              <a:t>speaker </a:t>
            </a:r>
            <a:r>
              <a:rPr lang="en-US" sz="1600" dirty="0"/>
              <a:t>and message. </a:t>
            </a:r>
            <a:r>
              <a:rPr lang="en-US" sz="1600" i="1" dirty="0"/>
              <a:t>Journal of Cognitive Neuroscience</a:t>
            </a:r>
            <a:r>
              <a:rPr lang="en-US" sz="1600" dirty="0"/>
              <a:t>, </a:t>
            </a:r>
            <a:r>
              <a:rPr lang="en-US" sz="1600" i="1" dirty="0"/>
              <a:t>20</a:t>
            </a:r>
            <a:r>
              <a:rPr lang="en-US" sz="1600" dirty="0"/>
              <a:t>, 580-591. </a:t>
            </a:r>
          </a:p>
          <a:p>
            <a:endParaRPr lang="en-US" sz="2400" dirty="0"/>
          </a:p>
        </p:txBody>
      </p:sp>
      <p:sp>
        <p:nvSpPr>
          <p:cNvPr id="80" name="Rectangle 79"/>
          <p:cNvSpPr/>
          <p:nvPr/>
        </p:nvSpPr>
        <p:spPr>
          <a:xfrm>
            <a:off x="31707214" y="25715735"/>
            <a:ext cx="5555835" cy="802272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References</a:t>
            </a:r>
            <a:endParaRPr lang="en-US" sz="4000" dirty="0">
              <a:solidFill>
                <a:srgbClr val="FFFFFF"/>
              </a:solidFill>
              <a:latin typeface="Arial"/>
              <a:ea typeface="Arial Narrow" pitchFamily="-109" charset="0"/>
              <a:cs typeface="Arial"/>
            </a:endParaRPr>
          </a:p>
        </p:txBody>
      </p:sp>
      <p:cxnSp>
        <p:nvCxnSpPr>
          <p:cNvPr id="170" name="Straight Arrow Connector 169"/>
          <p:cNvCxnSpPr/>
          <p:nvPr/>
        </p:nvCxnSpPr>
        <p:spPr>
          <a:xfrm>
            <a:off x="18692854" y="19884387"/>
            <a:ext cx="22355" cy="1265632"/>
          </a:xfrm>
          <a:prstGeom prst="straightConnector1">
            <a:avLst/>
          </a:prstGeom>
          <a:ln w="28575" cmpd="sng">
            <a:solidFill>
              <a:srgbClr val="8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19126200" y="19676125"/>
            <a:ext cx="96831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data suggest </a:t>
            </a:r>
            <a:r>
              <a:rPr lang="en-US" sz="2800" b="1" dirty="0" smtClean="0"/>
              <a:t>children were always faster to select during non-competitor trials </a:t>
            </a:r>
            <a:r>
              <a:rPr lang="en-US" sz="2800" dirty="0" smtClean="0"/>
              <a:t>than during competitor trials (</a:t>
            </a:r>
            <a:r>
              <a:rPr lang="el-GR" sz="2800" i="1" dirty="0"/>
              <a:t>β</a:t>
            </a:r>
            <a:r>
              <a:rPr lang="en-US" sz="2800" dirty="0" smtClean="0"/>
              <a:t>=-0.45, </a:t>
            </a:r>
            <a:r>
              <a:rPr lang="en-US" sz="2800" i="1" dirty="0" smtClean="0"/>
              <a:t>SE</a:t>
            </a:r>
            <a:r>
              <a:rPr lang="en-US" sz="2800" dirty="0" smtClean="0"/>
              <a:t>=0.20, </a:t>
            </a:r>
            <a:r>
              <a:rPr lang="en-US" sz="2800" i="1" dirty="0" smtClean="0"/>
              <a:t>t=</a:t>
            </a:r>
            <a:r>
              <a:rPr lang="en-US" sz="2800" dirty="0" smtClean="0"/>
              <a:t>-2.225, </a:t>
            </a:r>
            <a:r>
              <a:rPr lang="en-US" sz="2800" i="1" dirty="0" smtClean="0"/>
              <a:t>p</a:t>
            </a:r>
            <a:r>
              <a:rPr lang="en-US" sz="2800" dirty="0"/>
              <a:t>&lt;</a:t>
            </a:r>
            <a:r>
              <a:rPr lang="en-US" sz="2800" dirty="0" smtClean="0"/>
              <a:t>0.05). (N=50)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9578668" y="24849321"/>
            <a:ext cx="7724015" cy="57620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03392" y="19109550"/>
            <a:ext cx="7717572" cy="5214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9598495" y="13113688"/>
            <a:ext cx="7700064" cy="53352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9556656" y="6219939"/>
            <a:ext cx="7700064" cy="6246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439678" y="4927364"/>
            <a:ext cx="37804725" cy="514350"/>
          </a:xfrm>
          <a:prstGeom prst="rect">
            <a:avLst/>
          </a:prstGeom>
          <a:solidFill>
            <a:schemeClr val="tx1"/>
          </a:solidFill>
          <a:ln>
            <a:solidFill>
              <a:srgbClr val="000000">
                <a:alpha val="80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42512" y="4719741"/>
            <a:ext cx="5822051" cy="93851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Background</a:t>
            </a:r>
          </a:p>
        </p:txBody>
      </p:sp>
      <p:sp>
        <p:nvSpPr>
          <p:cNvPr id="85" name="Rectangle 84"/>
          <p:cNvSpPr/>
          <p:nvPr/>
        </p:nvSpPr>
        <p:spPr>
          <a:xfrm>
            <a:off x="9677400" y="4715281"/>
            <a:ext cx="7597696" cy="93851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Experiment 1: Forced Choice</a:t>
            </a:r>
            <a:endParaRPr lang="en-US" sz="4000" dirty="0">
              <a:solidFill>
                <a:srgbClr val="FFFFFF"/>
              </a:solidFill>
              <a:latin typeface="Arial"/>
              <a:ea typeface="Arial Narrow" pitchFamily="-109" charset="0"/>
              <a:cs typeface="Arial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9893221" y="4710821"/>
            <a:ext cx="8013781" cy="94297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Results: Experiment 1</a:t>
            </a:r>
            <a:endParaRPr lang="en-US" sz="4000" dirty="0">
              <a:solidFill>
                <a:srgbClr val="FFFFFF"/>
              </a:solidFill>
              <a:latin typeface="Arial"/>
              <a:ea typeface="Arial Narrow" pitchFamily="-109" charset="0"/>
              <a:cs typeface="Arial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1707214" y="4710821"/>
            <a:ext cx="5555835" cy="94297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Model</a:t>
            </a:r>
            <a:endParaRPr lang="en-US" sz="4000" dirty="0">
              <a:solidFill>
                <a:srgbClr val="FFFFFF"/>
              </a:solidFill>
              <a:latin typeface="Arial"/>
              <a:ea typeface="Arial Narrow" pitchFamily="-109" charset="0"/>
              <a:cs typeface="Arial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18669000" y="13472437"/>
            <a:ext cx="22355" cy="2308824"/>
          </a:xfrm>
          <a:prstGeom prst="straightConnector1">
            <a:avLst/>
          </a:prstGeom>
          <a:ln w="28575" cmpd="sng">
            <a:solidFill>
              <a:srgbClr val="800000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709100" y="12509466"/>
            <a:ext cx="67082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Find my boot. </a:t>
            </a:r>
            <a:r>
              <a:rPr lang="en-US" sz="3200" dirty="0" smtClean="0"/>
              <a:t>Male Non-Competitor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0179643" y="18429476"/>
            <a:ext cx="623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Find my belt. </a:t>
            </a:r>
            <a:r>
              <a:rPr lang="en-US" sz="3200" dirty="0" smtClean="0"/>
              <a:t>Female Competitor</a:t>
            </a:r>
            <a:endParaRPr lang="en-US" sz="3200" i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9715715" y="24264545"/>
            <a:ext cx="7218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Find my bike.</a:t>
            </a:r>
            <a:r>
              <a:rPr lang="en-US" sz="3200" dirty="0" smtClean="0"/>
              <a:t> Female Non-Competitor</a:t>
            </a:r>
            <a:endParaRPr lang="en-US" sz="3200" i="1" dirty="0"/>
          </a:p>
        </p:txBody>
      </p:sp>
      <p:sp>
        <p:nvSpPr>
          <p:cNvPr id="89" name="Rectangle 88"/>
          <p:cNvSpPr/>
          <p:nvPr/>
        </p:nvSpPr>
        <p:spPr>
          <a:xfrm>
            <a:off x="1594912" y="22335771"/>
            <a:ext cx="5822051" cy="938516"/>
          </a:xfrm>
          <a:prstGeom prst="rect">
            <a:avLst/>
          </a:prstGeom>
          <a:solidFill>
            <a:srgbClr val="961812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rial"/>
                <a:ea typeface="Arial Narrow" pitchFamily="-109" charset="0"/>
                <a:cs typeface="Arial"/>
              </a:rPr>
              <a:t>Method</a:t>
            </a:r>
            <a:endParaRPr lang="en-US" sz="4000" dirty="0">
              <a:solidFill>
                <a:srgbClr val="FFFFFF"/>
              </a:solidFill>
              <a:latin typeface="Arial"/>
              <a:ea typeface="Arial Narrow" pitchFamily="-109" charset="0"/>
              <a:cs typeface="Arial"/>
            </a:endParaRPr>
          </a:p>
        </p:txBody>
      </p:sp>
      <p:sp>
        <p:nvSpPr>
          <p:cNvPr id="93" name="Text Box 126"/>
          <p:cNvSpPr txBox="1">
            <a:spLocks noChangeArrowheads="1"/>
          </p:cNvSpPr>
          <p:nvPr/>
        </p:nvSpPr>
        <p:spPr bwMode="auto">
          <a:xfrm>
            <a:off x="525716" y="23621999"/>
            <a:ext cx="7989300" cy="7172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no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3-, 4-, 5-year old preschool boys and girls interact with slides on an </a:t>
            </a:r>
            <a:r>
              <a:rPr lang="en-US" sz="3600" dirty="0" err="1" smtClean="0">
                <a:latin typeface="Arial"/>
                <a:ea typeface="Calibri" pitchFamily="-109" charset="0"/>
                <a:cs typeface="Arial"/>
              </a:rPr>
              <a:t>iPad</a:t>
            </a: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 (N=50).</a:t>
            </a:r>
          </a:p>
          <a:p>
            <a:endParaRPr lang="en-US" sz="3600" dirty="0">
              <a:latin typeface="Arial"/>
              <a:ea typeface="Calibri" pitchFamily="-109" charset="0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Subjects hear speakers in two blocks, one male and one female.</a:t>
            </a:r>
          </a:p>
          <a:p>
            <a:endParaRPr lang="en-US" sz="3600" dirty="0">
              <a:latin typeface="Arial"/>
              <a:ea typeface="Calibri" pitchFamily="-109" charset="0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Subjects are asked by speaker to </a:t>
            </a:r>
            <a:r>
              <a:rPr lang="en-US" sz="3600" i="1" dirty="0" smtClean="0">
                <a:latin typeface="Arial"/>
                <a:ea typeface="Calibri" pitchFamily="-109" charset="0"/>
                <a:cs typeface="Arial"/>
              </a:rPr>
              <a:t>find my ____</a:t>
            </a: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.</a:t>
            </a:r>
          </a:p>
          <a:p>
            <a:pPr>
              <a:lnSpc>
                <a:spcPct val="50000"/>
              </a:lnSpc>
            </a:pPr>
            <a:endParaRPr lang="en-US" sz="3600" dirty="0" smtClean="0">
              <a:latin typeface="Arial"/>
              <a:ea typeface="Calibri" pitchFamily="-109" charset="0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ea typeface="Calibri" pitchFamily="-109" charset="0"/>
                <a:cs typeface="Arial"/>
              </a:rPr>
              <a:t>To the right are examples of the four types of trials a subject will experience.</a:t>
            </a:r>
            <a:endParaRPr lang="en-US" sz="1600" b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endParaRPr lang="en-US" sz="2200" b="1" i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endParaRPr lang="en-US" sz="2400" b="1" i="1" dirty="0" smtClean="0">
              <a:latin typeface="Arial"/>
              <a:ea typeface="Calibri" pitchFamily="-109" charset="0"/>
              <a:cs typeface="Arial"/>
            </a:endParaRPr>
          </a:p>
          <a:p>
            <a:pPr algn="ctr">
              <a:spcBef>
                <a:spcPct val="50000"/>
              </a:spcBef>
            </a:pPr>
            <a:r>
              <a:rPr lang="en-US" sz="2400" b="1" dirty="0" smtClean="0">
                <a:latin typeface="Arial"/>
                <a:ea typeface="Calibri" pitchFamily="-109" charset="0"/>
                <a:cs typeface="Arial"/>
              </a:rPr>
              <a:t> </a:t>
            </a:r>
          </a:p>
          <a:p>
            <a:pPr algn="ctr">
              <a:spcBef>
                <a:spcPct val="50000"/>
              </a:spcBef>
            </a:pPr>
            <a:endParaRPr lang="en-US" sz="2200" dirty="0" smtClean="0">
              <a:latin typeface="Arial"/>
              <a:ea typeface="Calibri" pitchFamily="-109" charset="0"/>
              <a:cs typeface="Arial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8321993" y="15995375"/>
            <a:ext cx="12367898" cy="336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From ages 3 to 5, the ability to disambiguate increases significantly. </a:t>
            </a:r>
            <a:r>
              <a:rPr lang="en-US" sz="2800" dirty="0" smtClean="0"/>
              <a:t>By the age of 5, children regularly integrate phonetically –cued  talker information with their social knowledge of speaker characteristics (4 year olds: </a:t>
            </a:r>
            <a:r>
              <a:rPr lang="el-GR" sz="2800" i="1" dirty="0"/>
              <a:t>β</a:t>
            </a:r>
            <a:r>
              <a:rPr lang="sv-SE" sz="2800" dirty="0" smtClean="0"/>
              <a:t>=0.84, </a:t>
            </a:r>
            <a:r>
              <a:rPr lang="sv-SE" sz="2800" i="1" dirty="0" smtClean="0"/>
              <a:t>SE</a:t>
            </a:r>
            <a:r>
              <a:rPr lang="sv-SE" sz="2800" dirty="0"/>
              <a:t>=</a:t>
            </a:r>
            <a:r>
              <a:rPr lang="sv-SE" sz="2800" dirty="0" smtClean="0"/>
              <a:t>0.24, </a:t>
            </a:r>
            <a:r>
              <a:rPr lang="sv-SE" sz="2800" i="1" dirty="0" smtClean="0"/>
              <a:t>z</a:t>
            </a:r>
            <a:r>
              <a:rPr lang="sv-SE" sz="2800" dirty="0" smtClean="0"/>
              <a:t>=3.453, </a:t>
            </a:r>
            <a:r>
              <a:rPr lang="sv-SE" sz="2800" i="1" dirty="0" smtClean="0"/>
              <a:t>p </a:t>
            </a:r>
            <a:r>
              <a:rPr lang="sv-SE" sz="2800" dirty="0"/>
              <a:t>&lt; </a:t>
            </a:r>
            <a:r>
              <a:rPr lang="sv-SE" sz="2800" dirty="0" smtClean="0"/>
              <a:t>0.001</a:t>
            </a:r>
            <a:r>
              <a:rPr lang="en-US" sz="2800" dirty="0" smtClean="0"/>
              <a:t>; 5 year olds</a:t>
            </a:r>
            <a:r>
              <a:rPr lang="en-US" sz="2800" dirty="0"/>
              <a:t>: </a:t>
            </a:r>
            <a:r>
              <a:rPr lang="el-GR" sz="2800" i="1" dirty="0"/>
              <a:t>β</a:t>
            </a:r>
            <a:r>
              <a:rPr lang="sv-SE" sz="2800" dirty="0" smtClean="0"/>
              <a:t>=.</a:t>
            </a:r>
            <a:r>
              <a:rPr lang="en-US" sz="2800" dirty="0" smtClean="0"/>
              <a:t>86, </a:t>
            </a:r>
            <a:r>
              <a:rPr lang="en-US" sz="2800" i="1" dirty="0" smtClean="0"/>
              <a:t>SE</a:t>
            </a:r>
            <a:r>
              <a:rPr lang="en-US" sz="2800" dirty="0"/>
              <a:t>=</a:t>
            </a:r>
            <a:r>
              <a:rPr lang="en-US" sz="2800" dirty="0" smtClean="0"/>
              <a:t>0.27, </a:t>
            </a:r>
            <a:r>
              <a:rPr lang="en-US" sz="2800" i="1" dirty="0" smtClean="0"/>
              <a:t>z</a:t>
            </a:r>
            <a:r>
              <a:rPr lang="en-US" sz="2800" dirty="0"/>
              <a:t>=</a:t>
            </a:r>
            <a:r>
              <a:rPr lang="en-US" sz="2800" dirty="0" smtClean="0"/>
              <a:t>3.158, </a:t>
            </a:r>
            <a:r>
              <a:rPr lang="en-US" sz="2800" i="1" dirty="0" smtClean="0"/>
              <a:t>p</a:t>
            </a:r>
            <a:r>
              <a:rPr lang="en-US" sz="2800" dirty="0" smtClean="0"/>
              <a:t> </a:t>
            </a:r>
            <a:r>
              <a:rPr lang="en-US" sz="2800" dirty="0"/>
              <a:t>&lt; </a:t>
            </a:r>
            <a:r>
              <a:rPr lang="en-US" sz="2800" dirty="0" smtClean="0"/>
              <a:t>0.01</a:t>
            </a:r>
            <a:r>
              <a:rPr lang="en-US" sz="2800" dirty="0"/>
              <a:t>)</a:t>
            </a:r>
            <a:r>
              <a:rPr lang="en-US" sz="2800" dirty="0" smtClean="0"/>
              <a:t>. (</a:t>
            </a:r>
            <a:r>
              <a:rPr lang="en-US" sz="2800" i="1" dirty="0" smtClean="0"/>
              <a:t>N</a:t>
            </a:r>
            <a:r>
              <a:rPr lang="en-US" sz="2800" dirty="0" smtClean="0"/>
              <a:t>=50)</a:t>
            </a:r>
          </a:p>
          <a:p>
            <a:pPr>
              <a:lnSpc>
                <a:spcPct val="60000"/>
              </a:lnSpc>
            </a:pPr>
            <a:endParaRPr lang="en-US" sz="2800" dirty="0"/>
          </a:p>
          <a:p>
            <a:r>
              <a:rPr lang="en-US" sz="2800" b="1" dirty="0"/>
              <a:t>Female participants are significantly better at the task than male participants </a:t>
            </a:r>
            <a:r>
              <a:rPr lang="en-US" sz="2800" dirty="0"/>
              <a:t>(</a:t>
            </a:r>
            <a:r>
              <a:rPr lang="el-GR" sz="2800" i="1" dirty="0"/>
              <a:t>β</a:t>
            </a:r>
            <a:r>
              <a:rPr lang="en-US" sz="2800" dirty="0"/>
              <a:t>=0.5.7, </a:t>
            </a:r>
            <a:r>
              <a:rPr lang="en-US" sz="2800" i="1" dirty="0"/>
              <a:t>SE</a:t>
            </a:r>
            <a:r>
              <a:rPr lang="en-US" sz="2800" dirty="0"/>
              <a:t>=0.21, </a:t>
            </a:r>
            <a:r>
              <a:rPr lang="en-US" sz="2800" i="1" dirty="0"/>
              <a:t>z</a:t>
            </a:r>
            <a:r>
              <a:rPr lang="en-US" sz="2800" dirty="0"/>
              <a:t>=2.762, </a:t>
            </a:r>
            <a:r>
              <a:rPr lang="en-US" sz="2800" i="1" dirty="0"/>
              <a:t>p</a:t>
            </a:r>
            <a:r>
              <a:rPr lang="en-US" sz="2800" dirty="0"/>
              <a:t> &lt; 0.01). (</a:t>
            </a:r>
            <a:r>
              <a:rPr lang="en-US" sz="2800" i="1" dirty="0" smtClean="0"/>
              <a:t>N</a:t>
            </a:r>
            <a:r>
              <a:rPr lang="en-US" sz="2800" dirty="0" smtClean="0"/>
              <a:t>=50)</a:t>
            </a:r>
          </a:p>
        </p:txBody>
      </p:sp>
      <p:pic>
        <p:nvPicPr>
          <p:cNvPr id="13" name="Picture 12" descr="car_men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48" y="6800848"/>
            <a:ext cx="3231557" cy="1994702"/>
          </a:xfrm>
          <a:prstGeom prst="rect">
            <a:avLst/>
          </a:prstGeom>
        </p:spPr>
      </p:pic>
      <p:pic>
        <p:nvPicPr>
          <p:cNvPr id="19" name="Picture 18" descr="swimsuit_women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692" y="6468684"/>
            <a:ext cx="2122560" cy="2629321"/>
          </a:xfrm>
          <a:prstGeom prst="rect">
            <a:avLst/>
          </a:prstGeom>
        </p:spPr>
      </p:pic>
      <p:pic>
        <p:nvPicPr>
          <p:cNvPr id="21" name="Picture 20" descr="socks_mens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643" y="9564911"/>
            <a:ext cx="2281619" cy="2578599"/>
          </a:xfrm>
          <a:prstGeom prst="rect">
            <a:avLst/>
          </a:prstGeom>
        </p:spPr>
      </p:pic>
      <p:pic>
        <p:nvPicPr>
          <p:cNvPr id="22" name="Picture 21" descr="car_womens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806" y="9325307"/>
            <a:ext cx="3853211" cy="3070528"/>
          </a:xfrm>
          <a:prstGeom prst="rect">
            <a:avLst/>
          </a:prstGeom>
        </p:spPr>
      </p:pic>
      <p:pic>
        <p:nvPicPr>
          <p:cNvPr id="23" name="Picture 22" descr="boot_mens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72" y="15549655"/>
            <a:ext cx="2509745" cy="2509745"/>
          </a:xfrm>
          <a:prstGeom prst="rect">
            <a:avLst/>
          </a:prstGeom>
        </p:spPr>
      </p:pic>
      <p:pic>
        <p:nvPicPr>
          <p:cNvPr id="24" name="Picture 23" descr="bike_womens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" b="12691"/>
          <a:stretch/>
        </p:blipFill>
        <p:spPr>
          <a:xfrm>
            <a:off x="13294216" y="13187179"/>
            <a:ext cx="3639801" cy="2293862"/>
          </a:xfrm>
          <a:prstGeom prst="rect">
            <a:avLst/>
          </a:prstGeom>
        </p:spPr>
      </p:pic>
      <p:pic>
        <p:nvPicPr>
          <p:cNvPr id="25" name="Picture 24" descr="accordion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120" y="15696220"/>
            <a:ext cx="2698095" cy="2025370"/>
          </a:xfrm>
          <a:prstGeom prst="rect">
            <a:avLst/>
          </a:prstGeom>
        </p:spPr>
      </p:pic>
      <p:pic>
        <p:nvPicPr>
          <p:cNvPr id="26" name="Picture 25" descr="dart.jp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099" y="13187179"/>
            <a:ext cx="3161371" cy="2362476"/>
          </a:xfrm>
          <a:prstGeom prst="rect">
            <a:avLst/>
          </a:prstGeom>
        </p:spPr>
      </p:pic>
      <p:pic>
        <p:nvPicPr>
          <p:cNvPr id="27" name="Picture 26" descr="acorn.jpg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/>
          <a:stretch/>
        </p:blipFill>
        <p:spPr>
          <a:xfrm>
            <a:off x="13719213" y="25167600"/>
            <a:ext cx="2807786" cy="2422515"/>
          </a:xfrm>
          <a:prstGeom prst="rect">
            <a:avLst/>
          </a:prstGeom>
        </p:spPr>
      </p:pic>
      <p:pic>
        <p:nvPicPr>
          <p:cNvPr id="28" name="Picture 27" descr="banan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72" y="28041600"/>
            <a:ext cx="2133600" cy="2133600"/>
          </a:xfrm>
          <a:prstGeom prst="rect">
            <a:avLst/>
          </a:prstGeom>
        </p:spPr>
      </p:pic>
      <p:pic>
        <p:nvPicPr>
          <p:cNvPr id="32" name="Picture 31" descr="ball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944" y="25331093"/>
            <a:ext cx="2076827" cy="2151606"/>
          </a:xfrm>
          <a:prstGeom prst="rect">
            <a:avLst/>
          </a:prstGeom>
        </p:spPr>
      </p:pic>
      <p:pic>
        <p:nvPicPr>
          <p:cNvPr id="33" name="Picture 32" descr="bike_womens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295" y="27587704"/>
            <a:ext cx="3557551" cy="2748801"/>
          </a:xfrm>
          <a:prstGeom prst="rect">
            <a:avLst/>
          </a:prstGeom>
        </p:spPr>
      </p:pic>
      <p:pic>
        <p:nvPicPr>
          <p:cNvPr id="34" name="Picture 33" descr="belt_womens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728" y="19112256"/>
            <a:ext cx="2642580" cy="2642580"/>
          </a:xfrm>
          <a:prstGeom prst="rect">
            <a:avLst/>
          </a:prstGeom>
        </p:spPr>
      </p:pic>
      <p:pic>
        <p:nvPicPr>
          <p:cNvPr id="35" name="Picture 34" descr="blueberry.jpg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21185"/>
          <a:stretch/>
        </p:blipFill>
        <p:spPr>
          <a:xfrm>
            <a:off x="14056692" y="21974618"/>
            <a:ext cx="2470307" cy="2162036"/>
          </a:xfrm>
          <a:prstGeom prst="rect">
            <a:avLst/>
          </a:prstGeom>
        </p:spPr>
      </p:pic>
      <p:pic>
        <p:nvPicPr>
          <p:cNvPr id="36" name="Picture 35" descr="belt_mens.jpg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4" b="18612"/>
          <a:stretch/>
        </p:blipFill>
        <p:spPr>
          <a:xfrm>
            <a:off x="9901533" y="22011165"/>
            <a:ext cx="2942849" cy="1905340"/>
          </a:xfrm>
          <a:prstGeom prst="rect">
            <a:avLst/>
          </a:prstGeom>
        </p:spPr>
      </p:pic>
      <p:pic>
        <p:nvPicPr>
          <p:cNvPr id="37" name="Picture 36" descr="clock_womens.jp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33" y="19183032"/>
            <a:ext cx="2559729" cy="255972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891361" y="7158394"/>
            <a:ext cx="3363747" cy="1994702"/>
          </a:xfrm>
          <a:prstGeom prst="rect">
            <a:avLst/>
          </a:prstGeom>
          <a:noFill/>
          <a:ln w="63500">
            <a:solidFill>
              <a:srgbClr val="FF0000"/>
            </a:solidFill>
            <a:prstDash val="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9802681" y="15481040"/>
            <a:ext cx="3041701" cy="2578359"/>
          </a:xfrm>
          <a:prstGeom prst="rect">
            <a:avLst/>
          </a:prstGeom>
          <a:noFill/>
          <a:ln w="63500">
            <a:solidFill>
              <a:srgbClr val="FF0000"/>
            </a:solidFill>
            <a:prstDash val="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13666657" y="19240728"/>
            <a:ext cx="3041701" cy="2578359"/>
          </a:xfrm>
          <a:prstGeom prst="rect">
            <a:avLst/>
          </a:prstGeom>
          <a:noFill/>
          <a:ln w="63500">
            <a:solidFill>
              <a:srgbClr val="FF0000"/>
            </a:solidFill>
            <a:prstDash val="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3411200" y="27880295"/>
            <a:ext cx="3650716" cy="2294905"/>
          </a:xfrm>
          <a:prstGeom prst="rect">
            <a:avLst/>
          </a:prstGeom>
          <a:noFill/>
          <a:ln w="63500">
            <a:solidFill>
              <a:srgbClr val="FF0000"/>
            </a:solidFill>
            <a:prstDash val="dash"/>
          </a:ln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56622</TotalTime>
  <Words>627</Words>
  <Application>Microsoft Macintosh PowerPoint</Application>
  <PresentationFormat>Custom</PresentationFormat>
  <Paragraphs>62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Meghan Sumner</dc:creator>
  <cp:lastModifiedBy>Nicholas Moores</cp:lastModifiedBy>
  <cp:revision>473</cp:revision>
  <cp:lastPrinted>2013-11-21T19:19:00Z</cp:lastPrinted>
  <dcterms:created xsi:type="dcterms:W3CDTF">2013-11-30T21:17:09Z</dcterms:created>
  <dcterms:modified xsi:type="dcterms:W3CDTF">2015-01-09T00:25:25Z</dcterms:modified>
</cp:coreProperties>
</file>